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63" r:id="rId4"/>
    <p:sldId id="264" r:id="rId5"/>
    <p:sldId id="265" r:id="rId6"/>
    <p:sldId id="266" r:id="rId7"/>
    <p:sldId id="267" r:id="rId8"/>
    <p:sldId id="273" r:id="rId9"/>
    <p:sldId id="269" r:id="rId10"/>
    <p:sldId id="276" r:id="rId11"/>
    <p:sldId id="270" r:id="rId12"/>
    <p:sldId id="271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5"/>
    <p:restoredTop sz="94694"/>
  </p:normalViewPr>
  <p:slideViewPr>
    <p:cSldViewPr snapToGrid="0">
      <p:cViewPr varScale="1">
        <p:scale>
          <a:sx n="99" d="100"/>
          <a:sy n="99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BED7-4B29-1B23-961D-74A644BB5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7FAC8-F8A5-765E-A645-3754A7DBF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59175-2775-34CE-189E-6F6508FE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AC41-5F32-21E5-C920-3C5E6488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D82C-CA41-8CA7-7EB5-95041B21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4E2E-8857-8E6C-E89B-EC8B1AC7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9C112-EBF4-B451-F3D8-1A246DC01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33E8D-E4B2-CFFB-2ACF-A303CA97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0C0A5-7FAE-795D-E567-5D27E34F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F654-3884-E925-924C-60E138CE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D9BE1-E9A2-3C48-89F9-AEBDA83F2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F8569-4EED-B029-3FF0-405D9677B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8200-7545-78D8-3E75-E43CA4E59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14D8-AEC5-BA63-7C9B-A633FF30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7098F-6718-7A9A-53B4-3F8E8AD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44EC-22D6-DCF9-0762-82664D56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F8482-8307-EA23-7821-2E8371C7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5AF2F-A674-7639-F54E-77B2F83B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D475F-B046-921F-F2FF-2385EF04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1539B-98B5-28BB-93AD-F2708774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6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70A2-98DA-3413-ADEE-1E38C373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1BA7F-AAA4-5599-07F9-D34117265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95E4-35C5-C878-317C-4BE51006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927-36A9-A53F-CBBD-C77A500CD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DBDD-ED31-542D-2F48-BBE76477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926E-B435-2821-56D0-2D715858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1BE2-A910-1AC3-AF7C-E363B6C14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8D659-DF34-7D45-169E-B9160C589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8D584-8D71-264A-C3E1-6A900FFD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68697-81F7-BA18-47C2-718BC6B1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EEFBE-78CB-F8FC-51BD-4A7E34D7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6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A9ED-748E-7895-4AB7-EC03F5A5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2D130-5EDB-6682-DF21-3C6283F2F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6FD24-D0F2-C5CB-E2A0-2087EC3C6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CDAD4-8293-2707-7C66-96240E9FC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8C2A3-81B8-81A9-D4DA-D0715D61C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89994-DA42-1ABD-9494-CE611EA2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EC9AB-EBE6-5076-35DD-2764F739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3DE5F-C71C-BABD-F3E5-5942421C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CB42-110F-DE96-2F60-A29FAF7D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A3D08-DA61-1668-8365-3C8318AA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6F533-5DB5-82EF-DF40-4D8D9784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F8B0-4AE2-6E1F-E34F-44079B76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3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4C699-0954-F8C7-2715-0A41DE77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81746-B67D-0ECA-6D3A-2A7DC3C4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062F-8C74-EA34-FD4B-8FEBCAF8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BD3E-F977-F236-2367-24E6AC6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7B1E-4BB9-396A-B66F-CB80DEF3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2F12F-0E83-417D-C60D-6605774F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96779-49DC-E0B8-9240-3EE29F61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77063-0744-812D-9EDC-A79E4B9E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099D6-476A-5AD6-A8F7-CFCC2F19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6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9A22-9A65-C3F3-20DF-622A823B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5D055-C282-7B13-6BD0-011381816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6F494-4AED-5002-64B6-27FF810D7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628B3-1D54-95DF-AF45-0369F372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5B01D-02E1-52F5-0624-E33783B5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AF29-A599-BED3-3AA8-1D784F10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8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A423E-2205-A173-4DED-E56B2DA7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5D8E-CD82-F9EE-8408-AA0F3FF0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577B4-0E1D-C26C-B8CE-5F949088C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5508F4-12E3-C044-B5C9-6C71D5D98912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B9909-B949-DD3C-0B51-2F5FB403F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93D3-B9F8-B2AA-DC14-5FD6BCF04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E33D99-960D-1F42-9D53-E91EC92E8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oking up at a building&#10;&#10;Description automatically generated">
            <a:extLst>
              <a:ext uri="{FF2B5EF4-FFF2-40B4-BE49-F238E27FC236}">
                <a16:creationId xmlns:a16="http://schemas.microsoft.com/office/drawing/2014/main" id="{E7797458-6DF2-732E-14FF-C03F559A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A5F137-FACF-4141-ED4B-0A15E6975B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2EFF3-AE6E-F6E6-AF8E-A820169B4F75}"/>
              </a:ext>
            </a:extLst>
          </p:cNvPr>
          <p:cNvSpPr txBox="1"/>
          <p:nvPr/>
        </p:nvSpPr>
        <p:spPr>
          <a:xfrm>
            <a:off x="8804635" y="6473279"/>
            <a:ext cx="4674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"/>
              </a:rPr>
              <a:t>Shubham Vigoniya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2DE043-9C81-6164-0AB4-D10E68BAD26D}"/>
              </a:ext>
            </a:extLst>
          </p:cNvPr>
          <p:cNvGrpSpPr/>
          <p:nvPr/>
        </p:nvGrpSpPr>
        <p:grpSpPr>
          <a:xfrm>
            <a:off x="4995421" y="3995574"/>
            <a:ext cx="7315984" cy="892552"/>
            <a:chOff x="5023702" y="3986148"/>
            <a:chExt cx="7315984" cy="8925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9992B8-AF91-B619-A31A-2950154D66FD}"/>
                </a:ext>
              </a:extLst>
            </p:cNvPr>
            <p:cNvSpPr txBox="1"/>
            <p:nvPr/>
          </p:nvSpPr>
          <p:spPr>
            <a:xfrm>
              <a:off x="5269585" y="3986148"/>
              <a:ext cx="70701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spc="300">
                  <a:solidFill>
                    <a:schemeClr val="bg1"/>
                  </a:solidFill>
                  <a:latin typeface=""/>
                </a:rPr>
                <a:t>Customer Segmentation using K-Means</a:t>
              </a:r>
            </a:p>
            <a:p>
              <a:r>
                <a:rPr lang="en-US" sz="2100" spc="300"/>
                <a:t>	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A250A9-DA6A-C4BF-4523-B3FAE5A6DAAA}"/>
                </a:ext>
              </a:extLst>
            </p:cNvPr>
            <p:cNvSpPr txBox="1"/>
            <p:nvPr/>
          </p:nvSpPr>
          <p:spPr>
            <a:xfrm>
              <a:off x="5444765" y="4355480"/>
              <a:ext cx="46741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spc="300">
                  <a:solidFill>
                    <a:schemeClr val="bg1"/>
                  </a:solidFill>
                  <a:latin typeface=""/>
                </a:rPr>
                <a:t>Transforming Customer Data into Actionable Insights </a:t>
              </a:r>
              <a:r>
                <a:rPr lang="en-US" sz="1400" spc="300">
                  <a:solidFill>
                    <a:schemeClr val="bg1"/>
                  </a:solidFill>
                  <a:latin typeface=""/>
                </a:rPr>
                <a:t>	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345742A5-2C42-5778-D152-AD791C1F37D0}"/>
                </a:ext>
              </a:extLst>
            </p:cNvPr>
            <p:cNvSpPr/>
            <p:nvPr/>
          </p:nvSpPr>
          <p:spPr>
            <a:xfrm>
              <a:off x="5023702" y="4081806"/>
              <a:ext cx="273377" cy="273674"/>
            </a:xfrm>
            <a:prstGeom prst="chevr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93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03C2D-16BF-3DD9-1FB4-CD07D01C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F3168E-2826-23CD-B2B5-C4004F86D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BE86-AB8C-1838-6957-3ACC0C625CEA}"/>
              </a:ext>
            </a:extLst>
          </p:cNvPr>
          <p:cNvSpPr txBox="1"/>
          <p:nvPr/>
        </p:nvSpPr>
        <p:spPr>
          <a:xfrm>
            <a:off x="998938" y="699047"/>
            <a:ext cx="10194123" cy="51961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200000"/>
              </a:lnSpc>
              <a:defRPr sz="1400" b="1" spc="15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IN"/>
              <a:t>Segment 3: The Average/Mid-Market.</a:t>
            </a:r>
          </a:p>
          <a:p>
            <a:r>
              <a:rPr lang="en-IN"/>
              <a:t>Size: Mid-sized segment (e.g., 23.6%).</a:t>
            </a:r>
          </a:p>
          <a:p>
            <a:r>
              <a:rPr lang="en-IN"/>
              <a:t>Traits: Average Income (~51k), Mid-range </a:t>
            </a:r>
            <a:r>
              <a:rPr lang="en-IN" err="1"/>
              <a:t>Total_Spent</a:t>
            </a:r>
            <a:r>
              <a:rPr lang="en-IN"/>
              <a:t> (~$401).</a:t>
            </a:r>
          </a:p>
          <a:p>
            <a:r>
              <a:rPr lang="en-IN"/>
              <a:t>Behaviour: Moderate engagement across all channels, lower campaign response rate than the top two groups.</a:t>
            </a:r>
          </a:p>
          <a:p>
            <a:r>
              <a:rPr lang="en-IN"/>
              <a:t>Focus: Promotional deals, increasing basket size, conversion campaigns for high-margin categories.</a:t>
            </a:r>
          </a:p>
          <a:p>
            <a:r>
              <a:rPr lang="en-IN"/>
              <a:t>Segment 1: The Budget-Conscious Family. </a:t>
            </a:r>
          </a:p>
          <a:p>
            <a:r>
              <a:rPr lang="en-IN"/>
              <a:t>Size:  Largest segment (e.g., 45.3%). - Traits: Lowest Income (~29k), Lowest </a:t>
            </a:r>
            <a:r>
              <a:rPr lang="en-IN" err="1"/>
              <a:t>Total_Spent</a:t>
            </a:r>
            <a:r>
              <a:rPr lang="en-IN"/>
              <a:t> (~$46), highest </a:t>
            </a:r>
            <a:r>
              <a:rPr lang="en-IN" err="1"/>
              <a:t>Kidhome</a:t>
            </a:r>
            <a:r>
              <a:rPr lang="en-IN"/>
              <a:t>. </a:t>
            </a:r>
          </a:p>
          <a:p>
            <a:r>
              <a:rPr lang="en-IN"/>
              <a:t>Behaviour: High number of web visits (deal hunting), lowest purchase frequency.</a:t>
            </a:r>
          </a:p>
          <a:p>
            <a:r>
              <a:rPr lang="en-IN"/>
              <a:t>Focus: Price-sensitive offers, family bundles, driving in-store traffic with discounts.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FE285A-1F5A-FB46-E0B2-B9AA821AC10F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0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F479-B91D-9936-452E-F9A6FA5D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61A202-649F-7B27-E94C-EC7BFE8F4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97C1-699C-A81D-B466-6E39D5B7C928}"/>
              </a:ext>
            </a:extLst>
          </p:cNvPr>
          <p:cNvSpPr txBox="1"/>
          <p:nvPr/>
        </p:nvSpPr>
        <p:spPr>
          <a:xfrm>
            <a:off x="923728" y="861212"/>
            <a:ext cx="8372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STRATEGIC RECOMMENDATIONS FOR MARKETING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F5FAC-4ED4-0EA7-E731-689E2BCD8D64}"/>
              </a:ext>
            </a:extLst>
          </p:cNvPr>
          <p:cNvSpPr txBox="1"/>
          <p:nvPr/>
        </p:nvSpPr>
        <p:spPr>
          <a:xfrm>
            <a:off x="1012219" y="2277020"/>
            <a:ext cx="8942717" cy="261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Targeted Budget Allocation: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Focus the majority of high-cost, personalized campaigns on Segments 0 and 2 (High-Value). </a:t>
            </a:r>
          </a:p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Campaign Design: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Segment 1 needs value/necessity-focused messaging; Segment 0 needs exclusivity/premium messaging. </a:t>
            </a:r>
          </a:p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Product Strategy: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Develop product lines or bundles specifically to capture more wallet share from Segments 1 and 3.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F1BCE-E51C-247E-FF7E-60AFFA748460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5FDE-8804-86E9-9289-BFEB3FE3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194C8D-409A-D565-2D3A-599B85FCC3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6CCDB-0ACE-6649-AC1A-1F71DFF46ABC}"/>
              </a:ext>
            </a:extLst>
          </p:cNvPr>
          <p:cNvSpPr txBox="1"/>
          <p:nvPr/>
        </p:nvSpPr>
        <p:spPr>
          <a:xfrm>
            <a:off x="835238" y="10168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CONCLUSION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CEFEC-E2B7-4675-1B45-AFDECE7230DF}"/>
              </a:ext>
            </a:extLst>
          </p:cNvPr>
          <p:cNvSpPr txBox="1"/>
          <p:nvPr/>
        </p:nvSpPr>
        <p:spPr>
          <a:xfrm>
            <a:off x="1209311" y="2110145"/>
            <a:ext cx="8942717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spc="150">
                <a:solidFill>
                  <a:schemeClr val="bg1"/>
                </a:solidFill>
                <a:latin typeface=""/>
              </a:rPr>
              <a:t>Based on the Elbow Method analysis, the optimal number of clusters for segmenting this customer data is likely K=3 or K=4.</a:t>
            </a:r>
          </a:p>
          <a:p>
            <a:pPr>
              <a:lnSpc>
                <a:spcPct val="150000"/>
              </a:lnSpc>
            </a:pPr>
            <a:endParaRPr lang="en-IN" sz="1400" spc="15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spc="150">
                <a:solidFill>
                  <a:schemeClr val="bg1"/>
                </a:solidFill>
                <a:latin typeface=""/>
              </a:rPr>
              <a:t>K=3 provides a strong, simple segmentation into groups that may represent Low-Value, Mid-Value, and High-Value customers.</a:t>
            </a:r>
          </a:p>
          <a:p>
            <a:pPr>
              <a:lnSpc>
                <a:spcPct val="150000"/>
              </a:lnSpc>
            </a:pPr>
            <a:endParaRPr lang="en-IN" sz="1400" spc="15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spc="150">
                <a:solidFill>
                  <a:schemeClr val="bg1"/>
                </a:solidFill>
                <a:latin typeface=""/>
              </a:rPr>
              <a:t>K=4 offers a slightly finer segmentation, potentially separating High-Value customers into "New" (low recency) and "Loyal" (high recency) groups.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916969-A8FF-C6CF-FEF5-211C720FD383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7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A77B-0560-6581-55DD-55955F5DE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oking up at a building&#10;&#10;Description automatically generated">
            <a:extLst>
              <a:ext uri="{FF2B5EF4-FFF2-40B4-BE49-F238E27FC236}">
                <a16:creationId xmlns:a16="http://schemas.microsoft.com/office/drawing/2014/main" id="{2C64CC43-8DCC-2A1A-B382-A65921F0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2F2A4-213B-C89D-EE7A-54CD09F927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F1CA5-2774-FB39-779D-13C7934703BF}"/>
              </a:ext>
            </a:extLst>
          </p:cNvPr>
          <p:cNvSpPr txBox="1"/>
          <p:nvPr/>
        </p:nvSpPr>
        <p:spPr>
          <a:xfrm>
            <a:off x="7355215" y="3429000"/>
            <a:ext cx="4674123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spc="300">
                <a:solidFill>
                  <a:schemeClr val="bg1"/>
                </a:solidFill>
                <a:latin typeface="Vercetti" pitchFamily="2" charset="0"/>
              </a:rPr>
              <a:t>THANK YOU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E12984-9598-A35B-6953-AE82E15F8B4B}"/>
              </a:ext>
            </a:extLst>
          </p:cNvPr>
          <p:cNvCxnSpPr>
            <a:cxnSpLocks/>
          </p:cNvCxnSpPr>
          <p:nvPr/>
        </p:nvCxnSpPr>
        <p:spPr>
          <a:xfrm flipV="1">
            <a:off x="7607029" y="3990571"/>
            <a:ext cx="2153341" cy="3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CD8D-9935-8F7B-4012-CF724AC23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view of tall buildings&#10;&#10;AI-generated content may be incorrect.">
            <a:extLst>
              <a:ext uri="{FF2B5EF4-FFF2-40B4-BE49-F238E27FC236}">
                <a16:creationId xmlns:a16="http://schemas.microsoft.com/office/drawing/2014/main" id="{5916ED93-3771-B3F5-3C4E-48006D42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92" b="96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C35EE-6B1B-0B29-E04F-F4A4FA00E4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ACB9F-119C-4B18-62D9-E021DE4884A2}"/>
              </a:ext>
            </a:extLst>
          </p:cNvPr>
          <p:cNvSpPr txBox="1"/>
          <p:nvPr/>
        </p:nvSpPr>
        <p:spPr>
          <a:xfrm>
            <a:off x="1259999" y="487025"/>
            <a:ext cx="7070101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1500" b="1" spc="300">
                <a:solidFill>
                  <a:schemeClr val="bg1"/>
                </a:solidFill>
                <a:latin typeface="Vercetti" pitchFamily="2" charset="0"/>
              </a:rPr>
              <a:t>CONTENTS</a:t>
            </a: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THE BUSINESS PROBLEM &amp; PROJECT GOAL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DATA OVERVIEW AND FEATURES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DATA CLEANING AND FEATURE ENGINEERING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FEATURE TRANSFORMATION &amp; SCALING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CLUSTERING METHODOLOGY: K-MEANS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FINDING THE OPTIMAL K: THE ELBOW METHOD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SEGMENTS</a:t>
            </a: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STRATEGIC RECOMMENDATIONS FOR MARKETING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/>
            </a:pPr>
            <a:r>
              <a:rPr lang="en-IN" sz="1200" b="1" spc="300">
                <a:solidFill>
                  <a:schemeClr val="bg1"/>
                </a:solidFill>
                <a:latin typeface="Vercetti" pitchFamily="2" charset="0"/>
              </a:rPr>
              <a:t>CONCLUSION &amp; NEXT STEPS</a:t>
            </a:r>
            <a:endParaRPr lang="en-US" sz="1200" b="1" spc="300">
              <a:solidFill>
                <a:schemeClr val="bg1"/>
              </a:solidFill>
              <a:latin typeface="Vercetti" pitchFamily="2" charset="0"/>
            </a:endParaRPr>
          </a:p>
          <a:p>
            <a:endParaRPr lang="en-US" sz="1200" spc="300">
              <a:solidFill>
                <a:schemeClr val="bg1"/>
              </a:solidFill>
              <a:latin typeface=""/>
            </a:endParaRPr>
          </a:p>
          <a:p>
            <a:r>
              <a:rPr lang="en-US" sz="1200" spc="300"/>
              <a:t>	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CC8B357-EF92-C3E9-8763-4F2EDE72AE10}"/>
              </a:ext>
            </a:extLst>
          </p:cNvPr>
          <p:cNvSpPr/>
          <p:nvPr/>
        </p:nvSpPr>
        <p:spPr>
          <a:xfrm>
            <a:off x="986622" y="841670"/>
            <a:ext cx="273377" cy="273674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0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F68312-56A3-AE66-7350-47E6D126F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C9578-FB5B-C393-AA94-C2C8933EC9F6}"/>
              </a:ext>
            </a:extLst>
          </p:cNvPr>
          <p:cNvSpPr txBox="1"/>
          <p:nvPr/>
        </p:nvSpPr>
        <p:spPr>
          <a:xfrm>
            <a:off x="835237" y="1016865"/>
            <a:ext cx="706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THE BUSINESS PROBLEM &amp; PROJECT GOAL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B9D50-4CA2-7FE5-4176-47CA9798A09E}"/>
              </a:ext>
            </a:extLst>
          </p:cNvPr>
          <p:cNvSpPr txBox="1"/>
          <p:nvPr/>
        </p:nvSpPr>
        <p:spPr>
          <a:xfrm>
            <a:off x="835238" y="2296187"/>
            <a:ext cx="8942717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spc="200" dirty="0">
                <a:solidFill>
                  <a:schemeClr val="bg1"/>
                </a:solidFill>
                <a:latin typeface=""/>
              </a:rPr>
              <a:t>Problem:</a:t>
            </a:r>
            <a:r>
              <a:rPr lang="en-IN" sz="1400" spc="200" dirty="0">
                <a:solidFill>
                  <a:schemeClr val="bg1"/>
                </a:solidFill>
                <a:latin typeface=""/>
              </a:rPr>
              <a:t> Need to move beyond generic marketing and personalize customer engagement.</a:t>
            </a:r>
          </a:p>
          <a:p>
            <a:pPr>
              <a:lnSpc>
                <a:spcPct val="150000"/>
              </a:lnSpc>
            </a:pPr>
            <a:endParaRPr lang="en-IN" sz="1400" spc="200" dirty="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b="1" spc="200" dirty="0">
                <a:solidFill>
                  <a:schemeClr val="bg1"/>
                </a:solidFill>
                <a:latin typeface=""/>
              </a:rPr>
              <a:t>Goal:</a:t>
            </a:r>
            <a:r>
              <a:rPr lang="en-IN" sz="1400" spc="200" dirty="0">
                <a:solidFill>
                  <a:schemeClr val="bg1"/>
                </a:solidFill>
                <a:latin typeface=""/>
              </a:rPr>
              <a:t> Group customers based on purchasing behaviour and demographics to define targetable segments.</a:t>
            </a:r>
          </a:p>
          <a:p>
            <a:pPr>
              <a:lnSpc>
                <a:spcPct val="150000"/>
              </a:lnSpc>
            </a:pPr>
            <a:endParaRPr lang="en-IN" sz="1400" b="1" spc="200" dirty="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b="1" spc="200" dirty="0">
                <a:solidFill>
                  <a:schemeClr val="bg1"/>
                </a:solidFill>
                <a:latin typeface=""/>
              </a:rPr>
              <a:t>Expected Value:</a:t>
            </a:r>
            <a:r>
              <a:rPr lang="en-IN" sz="1400" spc="200" dirty="0">
                <a:solidFill>
                  <a:schemeClr val="bg1"/>
                </a:solidFill>
                <a:latin typeface=""/>
              </a:rPr>
              <a:t> Higher campaign ROI, improved customer retention, and tailored product strategy.</a:t>
            </a:r>
            <a:endParaRPr lang="en-US" sz="1400" spc="2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B9E46-5B4F-C5FB-23F0-25565065FA10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028E-104A-67DA-A30C-21702F34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320F71-E843-3F07-3C87-E6F28125A9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43E89-EC3E-505B-E821-D38230DFFEC8}"/>
              </a:ext>
            </a:extLst>
          </p:cNvPr>
          <p:cNvSpPr txBox="1"/>
          <p:nvPr/>
        </p:nvSpPr>
        <p:spPr>
          <a:xfrm>
            <a:off x="835239" y="101686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solidFill>
                  <a:schemeClr val="bg1"/>
                </a:solidFill>
                <a:latin typeface=""/>
              </a:rPr>
              <a:t>DATA OVERVIEW AND FEATURES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10122-D15D-1A53-7BF9-2D92F84810E4}"/>
              </a:ext>
            </a:extLst>
          </p:cNvPr>
          <p:cNvSpPr txBox="1"/>
          <p:nvPr/>
        </p:nvSpPr>
        <p:spPr>
          <a:xfrm>
            <a:off x="835239" y="2027243"/>
            <a:ext cx="8685834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spc="200">
                <a:solidFill>
                  <a:schemeClr val="bg1"/>
                </a:solidFill>
                <a:latin typeface=""/>
              </a:rPr>
              <a:t>Source: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customer_data.csv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(2240 records, 29 features)</a:t>
            </a:r>
          </a:p>
          <a:p>
            <a:pPr>
              <a:lnSpc>
                <a:spcPct val="150000"/>
              </a:lnSpc>
            </a:pPr>
            <a:endParaRPr lang="en-IN" sz="1400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spc="200">
                <a:solidFill>
                  <a:schemeClr val="bg1"/>
                </a:solidFill>
                <a:latin typeface=""/>
              </a:rPr>
              <a:t>Key Data Categories: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400" spc="200">
                <a:solidFill>
                  <a:schemeClr val="bg1"/>
                </a:solidFill>
                <a:latin typeface=""/>
              </a:rPr>
              <a:t>Demographics: Income, Age, Education,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Marital_Status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. </a:t>
            </a:r>
          </a:p>
          <a:p>
            <a:pPr>
              <a:lnSpc>
                <a:spcPct val="150000"/>
              </a:lnSpc>
            </a:pPr>
            <a:endParaRPr lang="en-IN" sz="1400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spc="200">
                <a:solidFill>
                  <a:schemeClr val="bg1"/>
                </a:solidFill>
                <a:latin typeface=""/>
              </a:rPr>
              <a:t>2. Product Spend: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MntWines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,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MntMeatProducts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,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Total_Spent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. </a:t>
            </a:r>
          </a:p>
          <a:p>
            <a:pPr>
              <a:lnSpc>
                <a:spcPct val="150000"/>
              </a:lnSpc>
            </a:pPr>
            <a:endParaRPr lang="en-IN" sz="1400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spc="200">
                <a:solidFill>
                  <a:schemeClr val="bg1"/>
                </a:solidFill>
                <a:latin typeface=""/>
              </a:rPr>
              <a:t>3. Engagement: Recency (Days since last purchase), Campaign Acceptance (AcceptedCmp1-5).</a:t>
            </a:r>
            <a:endParaRPr lang="en-US" sz="1400" spc="20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24C71A-0A85-7B26-EB9B-0F71ECE584CA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5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AF6E8-658F-D11E-053B-8A3AFAAA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F87798-985E-1F32-2569-BB1100037430}"/>
              </a:ext>
            </a:extLst>
          </p:cNvPr>
          <p:cNvSpPr/>
          <p:nvPr/>
        </p:nvSpPr>
        <p:spPr>
          <a:xfrm>
            <a:off x="0" y="12291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3D4B8-5F5B-0AEA-51E5-753ED68D5BEF}"/>
              </a:ext>
            </a:extLst>
          </p:cNvPr>
          <p:cNvSpPr txBox="1"/>
          <p:nvPr/>
        </p:nvSpPr>
        <p:spPr>
          <a:xfrm>
            <a:off x="835238" y="1016865"/>
            <a:ext cx="775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DATA CLEANING AND FEATURE ENGINEERING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93002-7C3F-DA86-29E8-9AF17A8B9215}"/>
              </a:ext>
            </a:extLst>
          </p:cNvPr>
          <p:cNvSpPr txBox="1"/>
          <p:nvPr/>
        </p:nvSpPr>
        <p:spPr>
          <a:xfrm>
            <a:off x="1015348" y="2006910"/>
            <a:ext cx="9515393" cy="328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New Features Created: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1.  Age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(Calculated from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Year_Birth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). </a:t>
            </a:r>
          </a:p>
          <a:p>
            <a:pPr>
              <a:lnSpc>
                <a:spcPct val="15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2. </a:t>
            </a:r>
            <a:r>
              <a:rPr lang="en-IN" sz="1400" b="1" spc="200" err="1">
                <a:solidFill>
                  <a:schemeClr val="bg1"/>
                </a:solidFill>
                <a:latin typeface=""/>
              </a:rPr>
              <a:t>Total_Spent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(Sum of all product spend columns). </a:t>
            </a:r>
          </a:p>
          <a:p>
            <a:pPr>
              <a:lnSpc>
                <a:spcPct val="150000"/>
              </a:lnSpc>
            </a:pPr>
            <a:r>
              <a:rPr lang="en-IN" sz="1400" spc="200">
                <a:solidFill>
                  <a:schemeClr val="bg1"/>
                </a:solidFill>
                <a:latin typeface=""/>
              </a:rPr>
              <a:t>3. </a:t>
            </a:r>
            <a:r>
              <a:rPr lang="en-IN" sz="1400" b="1" spc="200" err="1">
                <a:solidFill>
                  <a:schemeClr val="bg1"/>
                </a:solidFill>
                <a:latin typeface=""/>
              </a:rPr>
              <a:t>Total_Children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(Sum of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Kidhome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and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Teenhome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). –</a:t>
            </a:r>
          </a:p>
          <a:p>
            <a:pPr>
              <a:lnSpc>
                <a:spcPct val="150000"/>
              </a:lnSpc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Handling Missing Data: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Imputed 24 missing Income values using the median to maintain distribution integrity. </a:t>
            </a:r>
          </a:p>
          <a:p>
            <a:pPr>
              <a:lnSpc>
                <a:spcPct val="150000"/>
              </a:lnSpc>
            </a:pPr>
            <a:endParaRPr lang="en-IN" sz="1400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15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Outlier Management: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Noted and addressed outliers in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Year_Birth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(e.g., min 1893) and extreme Income values.</a:t>
            </a:r>
            <a:endParaRPr lang="en-US" sz="1400" spc="20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D1A8BB-3130-62E2-C9C3-26480D1A9542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5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9C4FB-E456-C400-F622-A57B2D38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11D45B-5D29-89EE-ED60-91DAAC2067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FEC1E-8F38-C623-D452-C29C58DA3789}"/>
              </a:ext>
            </a:extLst>
          </p:cNvPr>
          <p:cNvSpPr txBox="1"/>
          <p:nvPr/>
        </p:nvSpPr>
        <p:spPr>
          <a:xfrm>
            <a:off x="963056" y="1016865"/>
            <a:ext cx="7571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FEATURE TRANSFORMATION &amp; SCALING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C4F51-71DE-36BC-3041-3AC3DC27F3C5}"/>
              </a:ext>
            </a:extLst>
          </p:cNvPr>
          <p:cNvSpPr txBox="1"/>
          <p:nvPr/>
        </p:nvSpPr>
        <p:spPr>
          <a:xfrm>
            <a:off x="963056" y="1991387"/>
            <a:ext cx="10835146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Marital Status Consolidation: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Simplified rare/inconsistent categories (Absurd, YOLO, Alone) into Single for cleaner segmentation.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Categorical Encoding: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Used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LabelEncoder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for remaining categorical features (Education,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Marital_Status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).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Feature Scaling (Standardization):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Applied </a:t>
            </a:r>
            <a:r>
              <a:rPr lang="en-IN" sz="1400" spc="200" err="1">
                <a:solidFill>
                  <a:schemeClr val="bg1"/>
                </a:solidFill>
                <a:latin typeface=""/>
              </a:rPr>
              <a:t>StandardScaler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to all numerical features to prevent features with larger scales (like Income) from dominating the K-Means algorithm.</a:t>
            </a:r>
            <a:endParaRPr lang="en-US" sz="1400" spc="20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7220F3-0AB1-457E-860D-1B9419CA9F43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4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60BA-F073-9990-55F6-6FAC458E4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FC4AC3-0936-8170-A3A9-819354DBDA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FB7B5-EAB9-7BD1-782A-8858BD766523}"/>
              </a:ext>
            </a:extLst>
          </p:cNvPr>
          <p:cNvSpPr txBox="1"/>
          <p:nvPr/>
        </p:nvSpPr>
        <p:spPr>
          <a:xfrm>
            <a:off x="835238" y="1026165"/>
            <a:ext cx="717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CLUSTERING METHODOLOGY: K-MEANS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AAE52-8DF7-AB94-25F9-DD11D8B7245E}"/>
              </a:ext>
            </a:extLst>
          </p:cNvPr>
          <p:cNvSpPr txBox="1"/>
          <p:nvPr/>
        </p:nvSpPr>
        <p:spPr>
          <a:xfrm>
            <a:off x="1001493" y="2155337"/>
            <a:ext cx="9279723" cy="21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Model Choice: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Unsupervised learning via </a:t>
            </a:r>
            <a:r>
              <a:rPr lang="en-IN" sz="1400" b="1" spc="200">
                <a:solidFill>
                  <a:schemeClr val="bg1"/>
                </a:solidFill>
                <a:latin typeface=""/>
              </a:rPr>
              <a:t>K-Means Clustering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.</a:t>
            </a:r>
          </a:p>
          <a:p>
            <a:pPr>
              <a:lnSpc>
                <a:spcPct val="200000"/>
              </a:lnSpc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Mechanism: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Iteratively groups data points by minimizing the </a:t>
            </a:r>
            <a:r>
              <a:rPr lang="en-IN" sz="1400" b="1" spc="200">
                <a:solidFill>
                  <a:schemeClr val="bg1"/>
                </a:solidFill>
                <a:latin typeface=""/>
              </a:rPr>
              <a:t>Within-Cluster Sum of </a:t>
            </a:r>
          </a:p>
          <a:p>
            <a:pPr>
              <a:lnSpc>
                <a:spcPct val="200000"/>
              </a:lnSpc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Squares (WCSS)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. - </a:t>
            </a:r>
            <a:r>
              <a:rPr lang="en-IN" sz="1400" b="1" spc="200">
                <a:solidFill>
                  <a:schemeClr val="bg1"/>
                </a:solidFill>
                <a:latin typeface=""/>
              </a:rPr>
              <a:t>Input: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The final set of scaled, cleaned, and engineered features.</a:t>
            </a:r>
            <a:endParaRPr lang="en-US" sz="1400" spc="20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DF7F3A-38D0-8021-C086-8F557800ADD4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3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163F-8CB1-9566-BC4B-D48E0CE34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F0EEBF-9B74-20D3-66DB-2FBE430742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62AC0-69EF-5E51-7B17-6066095F6563}"/>
              </a:ext>
            </a:extLst>
          </p:cNvPr>
          <p:cNvSpPr txBox="1"/>
          <p:nvPr/>
        </p:nvSpPr>
        <p:spPr>
          <a:xfrm>
            <a:off x="451880" y="826110"/>
            <a:ext cx="68570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FINDING THE OPTIMAL K: THE ELBOW METHOD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46166-A3CE-0C94-9FBF-E94E8BF567FF}"/>
              </a:ext>
            </a:extLst>
          </p:cNvPr>
          <p:cNvSpPr txBox="1"/>
          <p:nvPr/>
        </p:nvSpPr>
        <p:spPr>
          <a:xfrm>
            <a:off x="810704" y="2253007"/>
            <a:ext cx="6176375" cy="390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Analysis: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Performed the Elbow Method to evaluate WCSS for K values from 1 to 10. </a:t>
            </a:r>
          </a:p>
          <a:p>
            <a:pPr>
              <a:lnSpc>
                <a:spcPct val="200000"/>
              </a:lnSpc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Result: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The elbow point indicates that </a:t>
            </a:r>
            <a:r>
              <a:rPr lang="en-IN" sz="1400" b="1" spc="200">
                <a:solidFill>
                  <a:schemeClr val="bg1"/>
                </a:solidFill>
                <a:latin typeface=""/>
              </a:rPr>
              <a:t>K=3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or </a:t>
            </a:r>
            <a:r>
              <a:rPr lang="en-IN" sz="1400" b="1" spc="200">
                <a:solidFill>
                  <a:schemeClr val="bg1"/>
                </a:solidFill>
                <a:latin typeface=""/>
              </a:rPr>
              <a:t>K=4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are the optimal number of clusters. </a:t>
            </a:r>
          </a:p>
          <a:p>
            <a:pPr>
              <a:lnSpc>
                <a:spcPct val="200000"/>
              </a:lnSpc>
            </a:pPr>
            <a:endParaRPr lang="en-IN" sz="1400" b="1" spc="200">
              <a:solidFill>
                <a:schemeClr val="bg1"/>
              </a:solidFill>
              <a:latin typeface=""/>
            </a:endParaRPr>
          </a:p>
          <a:p>
            <a:pPr>
              <a:lnSpc>
                <a:spcPct val="200000"/>
              </a:lnSpc>
            </a:pPr>
            <a:r>
              <a:rPr lang="en-IN" sz="1400" b="1" spc="200">
                <a:solidFill>
                  <a:schemeClr val="bg1"/>
                </a:solidFill>
                <a:latin typeface=""/>
              </a:rPr>
              <a:t>Decision: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</a:t>
            </a:r>
            <a:r>
              <a:rPr lang="en-IN" sz="1400" b="1" spc="200">
                <a:solidFill>
                  <a:schemeClr val="bg1"/>
                </a:solidFill>
                <a:latin typeface=""/>
              </a:rPr>
              <a:t>K=4</a:t>
            </a:r>
            <a:r>
              <a:rPr lang="en-IN" sz="1400" spc="200">
                <a:solidFill>
                  <a:schemeClr val="bg1"/>
                </a:solidFill>
                <a:latin typeface=""/>
              </a:rPr>
              <a:t> was chosen for a slightly finer, more actionable segmentation.</a:t>
            </a:r>
            <a:br>
              <a:rPr lang="en-IN" sz="1400" spc="200">
                <a:solidFill>
                  <a:schemeClr val="bg1"/>
                </a:solidFill>
                <a:latin typeface=""/>
              </a:rPr>
            </a:br>
            <a:endParaRPr lang="en-US" sz="1400" spc="200">
              <a:solidFill>
                <a:schemeClr val="bg1"/>
              </a:solidFill>
              <a:latin typeface=""/>
            </a:endParaRPr>
          </a:p>
        </p:txBody>
      </p:sp>
      <p:pic>
        <p:nvPicPr>
          <p:cNvPr id="5" name="Picture 4" descr="A graph with a purple line&#10;&#10;Description automatically generated">
            <a:extLst>
              <a:ext uri="{FF2B5EF4-FFF2-40B4-BE49-F238E27FC236}">
                <a16:creationId xmlns:a16="http://schemas.microsoft.com/office/drawing/2014/main" id="{05E94539-F015-2B98-03AF-C0605020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710" y="361178"/>
            <a:ext cx="3749490" cy="2403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769D8B-7B2D-D81B-C772-217D6E4408C7}"/>
              </a:ext>
            </a:extLst>
          </p:cNvPr>
          <p:cNvSpPr/>
          <p:nvPr/>
        </p:nvSpPr>
        <p:spPr>
          <a:xfrm>
            <a:off x="7556715" y="361178"/>
            <a:ext cx="3749491" cy="2403054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6E4C7C-708D-57EC-C6E0-D17AF49AA2D3}"/>
              </a:ext>
            </a:extLst>
          </p:cNvPr>
          <p:cNvSpPr/>
          <p:nvPr/>
        </p:nvSpPr>
        <p:spPr>
          <a:xfrm flipH="1">
            <a:off x="8597241" y="1523173"/>
            <a:ext cx="179111" cy="185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47FA05-6725-C161-581B-2DCA9F9F4553}"/>
              </a:ext>
            </a:extLst>
          </p:cNvPr>
          <p:cNvSpPr/>
          <p:nvPr/>
        </p:nvSpPr>
        <p:spPr>
          <a:xfrm flipH="1">
            <a:off x="8957029" y="1741561"/>
            <a:ext cx="179111" cy="185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1856F8-F3F9-6DBB-7E32-70A57C846A3B}"/>
              </a:ext>
            </a:extLst>
          </p:cNvPr>
          <p:cNvSpPr/>
          <p:nvPr/>
        </p:nvSpPr>
        <p:spPr>
          <a:xfrm>
            <a:off x="7556715" y="361178"/>
            <a:ext cx="3749491" cy="24030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6EC95-9D1F-EEEF-EEFC-E9ECA9C746FC}"/>
              </a:ext>
            </a:extLst>
          </p:cNvPr>
          <p:cNvSpPr txBox="1"/>
          <p:nvPr/>
        </p:nvSpPr>
        <p:spPr>
          <a:xfrm>
            <a:off x="7505609" y="2821830"/>
            <a:ext cx="328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"/>
              </a:rPr>
              <a:t>Optimal value of 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BD447-CBE1-1B64-BAD6-AB106AB8AB3A}"/>
              </a:ext>
            </a:extLst>
          </p:cNvPr>
          <p:cNvSpPr/>
          <p:nvPr/>
        </p:nvSpPr>
        <p:spPr>
          <a:xfrm>
            <a:off x="7563000" y="3429000"/>
            <a:ext cx="3749491" cy="2403054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B4986-D674-DAA3-67AD-A073C57D0FAA}"/>
              </a:ext>
            </a:extLst>
          </p:cNvPr>
          <p:cNvSpPr/>
          <p:nvPr/>
        </p:nvSpPr>
        <p:spPr>
          <a:xfrm>
            <a:off x="7566141" y="3429000"/>
            <a:ext cx="3749491" cy="2403054"/>
          </a:xfrm>
          <a:prstGeom prst="rect">
            <a:avLst/>
          </a:prstGeom>
          <a:blipFill>
            <a:blip r:embed="rId3">
              <a:alphaModFix amt="84000"/>
            </a:blip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191DF-6904-528C-BE02-ED044BF50058}"/>
              </a:ext>
            </a:extLst>
          </p:cNvPr>
          <p:cNvSpPr txBox="1"/>
          <p:nvPr/>
        </p:nvSpPr>
        <p:spPr>
          <a:xfrm>
            <a:off x="7505303" y="5879449"/>
            <a:ext cx="328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"/>
              </a:rPr>
              <a:t>Cluster k = 4 color label 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603B36-E3CF-F506-785D-F5AB4F17F20B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4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2847A-F2A0-B168-83BB-AFA0A2A4C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1461AC-64DB-3C1A-42F7-AFE7BFB285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732DA-C28C-A037-9FF9-BB9E47D7F672}"/>
              </a:ext>
            </a:extLst>
          </p:cNvPr>
          <p:cNvSpPr txBox="1"/>
          <p:nvPr/>
        </p:nvSpPr>
        <p:spPr>
          <a:xfrm>
            <a:off x="710548" y="51717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spc="300">
                <a:solidFill>
                  <a:schemeClr val="bg1"/>
                </a:solidFill>
                <a:latin typeface=""/>
              </a:rPr>
              <a:t>SEGMENTS</a:t>
            </a:r>
            <a:endParaRPr lang="en-US" sz="2000" b="1" spc="300">
              <a:solidFill>
                <a:schemeClr val="bg1"/>
              </a:solidFill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0CB31-7459-2BFD-DCD4-290993454FEE}"/>
              </a:ext>
            </a:extLst>
          </p:cNvPr>
          <p:cNvSpPr txBox="1"/>
          <p:nvPr/>
        </p:nvSpPr>
        <p:spPr>
          <a:xfrm>
            <a:off x="1140038" y="1054937"/>
            <a:ext cx="10194123" cy="519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IN" sz="1400" b="1" spc="150" dirty="0">
                <a:solidFill>
                  <a:schemeClr val="bg1"/>
                </a:solidFill>
                <a:latin typeface=""/>
              </a:rPr>
              <a:t>Segment 0: </a:t>
            </a:r>
            <a:r>
              <a:rPr lang="en-IN" sz="1400" spc="150" dirty="0">
                <a:solidFill>
                  <a:schemeClr val="bg1"/>
                </a:solidFill>
                <a:latin typeface=""/>
              </a:rPr>
              <a:t>The Affluent Spenders (High-Value):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Size: Smallest segment (e.g., 16.1% of the total base).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Traits: Highest Income (~88k), Highest </a:t>
            </a:r>
            <a:r>
              <a:rPr lang="en-IN" sz="1400" spc="150" dirty="0" err="1">
                <a:solidFill>
                  <a:schemeClr val="bg1"/>
                </a:solidFill>
                <a:latin typeface=""/>
              </a:rPr>
              <a:t>Total_Spent</a:t>
            </a:r>
            <a:r>
              <a:rPr lang="en-IN" sz="1400" spc="150" dirty="0">
                <a:solidFill>
                  <a:schemeClr val="bg1"/>
                </a:solidFill>
                <a:latin typeface=""/>
              </a:rPr>
              <a:t> (~$1,257).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Behaviour: Low Recency, zero children at home, high success rate in major campaigns (especially Cmp5).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Focus: Premium products, personalized luxury offers, exclusive loyalty status.</a:t>
            </a:r>
          </a:p>
          <a:p>
            <a:pPr algn="just">
              <a:lnSpc>
                <a:spcPct val="200000"/>
              </a:lnSpc>
            </a:pPr>
            <a:r>
              <a:rPr lang="en-IN" sz="1400" b="1" spc="150" dirty="0">
                <a:solidFill>
                  <a:schemeClr val="bg1"/>
                </a:solidFill>
                <a:latin typeface=""/>
              </a:rPr>
              <a:t>Segment 2</a:t>
            </a:r>
            <a:r>
              <a:rPr lang="en-IN" sz="1400" spc="150" dirty="0">
                <a:solidFill>
                  <a:schemeClr val="bg1"/>
                </a:solidFill>
                <a:latin typeface=""/>
              </a:rPr>
              <a:t>: The Established Spenders (Loyal Mid-High):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Size: Second smallest segment (e.g., 14.9%).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Traits: High Income (~68k), High </a:t>
            </a:r>
            <a:r>
              <a:rPr lang="en-IN" sz="1400" spc="150" dirty="0" err="1">
                <a:solidFill>
                  <a:schemeClr val="bg1"/>
                </a:solidFill>
                <a:latin typeface=""/>
              </a:rPr>
              <a:t>Total_Spent</a:t>
            </a:r>
            <a:r>
              <a:rPr lang="en-IN" sz="1400" spc="150" dirty="0">
                <a:solidFill>
                  <a:schemeClr val="bg1"/>
                </a:solidFill>
                <a:latin typeface=""/>
              </a:rPr>
              <a:t> (~$903).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Behaviour: Highly engaged (low Recency), high rate of </a:t>
            </a:r>
            <a:r>
              <a:rPr lang="en-IN" sz="1400" spc="150" dirty="0" err="1">
                <a:solidFill>
                  <a:schemeClr val="bg1"/>
                </a:solidFill>
                <a:latin typeface=""/>
              </a:rPr>
              <a:t>Catalog</a:t>
            </a:r>
            <a:r>
              <a:rPr lang="en-IN" sz="1400" spc="150" dirty="0">
                <a:solidFill>
                  <a:schemeClr val="bg1"/>
                </a:solidFill>
                <a:latin typeface=""/>
              </a:rPr>
              <a:t> Purchases.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spc="150" dirty="0">
                <a:solidFill>
                  <a:schemeClr val="bg1"/>
                </a:solidFill>
                <a:latin typeface=""/>
              </a:rPr>
              <a:t>Focus: Cross-selling, retaining loyalty, targeted campaigns to increase overall spend frequency.</a:t>
            </a:r>
          </a:p>
          <a:p>
            <a:pPr algn="just">
              <a:lnSpc>
                <a:spcPct val="200000"/>
              </a:lnSpc>
            </a:pPr>
            <a:endParaRPr lang="en-US" sz="1400" spc="15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59BDB2-B036-2A8C-0BCC-45C9BE1C6C59}"/>
              </a:ext>
            </a:extLst>
          </p:cNvPr>
          <p:cNvSpPr/>
          <p:nvPr/>
        </p:nvSpPr>
        <p:spPr>
          <a:xfrm>
            <a:off x="176981" y="137652"/>
            <a:ext cx="11897032" cy="6607278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6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857</Words>
  <Application>Microsoft Macintosh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Vercetti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Vigoniya</dc:creator>
  <cp:lastModifiedBy>Shubham Vigoniya</cp:lastModifiedBy>
  <cp:revision>3</cp:revision>
  <dcterms:created xsi:type="dcterms:W3CDTF">2025-09-18T17:02:43Z</dcterms:created>
  <dcterms:modified xsi:type="dcterms:W3CDTF">2025-10-11T22:17:31Z</dcterms:modified>
</cp:coreProperties>
</file>